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4" autoAdjust="0"/>
  </p:normalViewPr>
  <p:slideViewPr>
    <p:cSldViewPr>
      <p:cViewPr>
        <p:scale>
          <a:sx n="100" d="100"/>
          <a:sy n="100" d="100"/>
        </p:scale>
        <p:origin x="-270" y="25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4A8F-D398-45AC-ADBF-1C5F29692D7F}" type="datetimeFigureOut">
              <a:rPr kumimoji="1" lang="ja-JP" altLang="en-US" smtClean="0"/>
              <a:t>2015/6/5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FA16-4B4A-495A-B4C8-06D9236C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737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4A8F-D398-45AC-ADBF-1C5F29692D7F}" type="datetimeFigureOut">
              <a:rPr kumimoji="1" lang="ja-JP" altLang="en-US" smtClean="0"/>
              <a:t>2015/6/5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FA16-4B4A-495A-B4C8-06D9236C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68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4A8F-D398-45AC-ADBF-1C5F29692D7F}" type="datetimeFigureOut">
              <a:rPr kumimoji="1" lang="ja-JP" altLang="en-US" smtClean="0"/>
              <a:t>2015/6/5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FA16-4B4A-495A-B4C8-06D9236C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65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4A8F-D398-45AC-ADBF-1C5F29692D7F}" type="datetimeFigureOut">
              <a:rPr kumimoji="1" lang="ja-JP" altLang="en-US" smtClean="0"/>
              <a:t>2015/6/5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FA16-4B4A-495A-B4C8-06D9236C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20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4A8F-D398-45AC-ADBF-1C5F29692D7F}" type="datetimeFigureOut">
              <a:rPr kumimoji="1" lang="ja-JP" altLang="en-US" smtClean="0"/>
              <a:t>2015/6/5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FA16-4B4A-495A-B4C8-06D9236C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30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4A8F-D398-45AC-ADBF-1C5F29692D7F}" type="datetimeFigureOut">
              <a:rPr kumimoji="1" lang="ja-JP" altLang="en-US" smtClean="0"/>
              <a:t>2015/6/5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FA16-4B4A-495A-B4C8-06D9236C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7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4A8F-D398-45AC-ADBF-1C5F29692D7F}" type="datetimeFigureOut">
              <a:rPr kumimoji="1" lang="ja-JP" altLang="en-US" smtClean="0"/>
              <a:t>2015/6/5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FA16-4B4A-495A-B4C8-06D9236C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73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4A8F-D398-45AC-ADBF-1C5F29692D7F}" type="datetimeFigureOut">
              <a:rPr kumimoji="1" lang="ja-JP" altLang="en-US" smtClean="0"/>
              <a:t>2015/6/5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FA16-4B4A-495A-B4C8-06D9236C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29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4A8F-D398-45AC-ADBF-1C5F29692D7F}" type="datetimeFigureOut">
              <a:rPr kumimoji="1" lang="ja-JP" altLang="en-US" smtClean="0"/>
              <a:t>2015/6/5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FA16-4B4A-495A-B4C8-06D9236C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151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4A8F-D398-45AC-ADBF-1C5F29692D7F}" type="datetimeFigureOut">
              <a:rPr kumimoji="1" lang="ja-JP" altLang="en-US" smtClean="0"/>
              <a:t>2015/6/5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FA16-4B4A-495A-B4C8-06D9236C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95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4A8F-D398-45AC-ADBF-1C5F29692D7F}" type="datetimeFigureOut">
              <a:rPr kumimoji="1" lang="ja-JP" altLang="en-US" smtClean="0"/>
              <a:t>2015/6/5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FA16-4B4A-495A-B4C8-06D9236C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55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14A8F-D398-45AC-ADBF-1C5F29692D7F}" type="datetimeFigureOut">
              <a:rPr kumimoji="1" lang="ja-JP" altLang="en-US" smtClean="0"/>
              <a:t>2015/6/5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FA16-4B4A-495A-B4C8-06D9236CA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5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oyanohiroyuki@nifty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762" y="-15570"/>
            <a:ext cx="6698703" cy="438732"/>
          </a:xfrm>
        </p:spPr>
        <p:txBody>
          <a:bodyPr>
            <a:normAutofit fontScale="90000"/>
          </a:bodyPr>
          <a:lstStyle/>
          <a:p>
            <a:r>
              <a:rPr lang="ja-JP" altLang="en-US" sz="1800" dirty="0" smtClean="0"/>
              <a:t>　　　　　</a:t>
            </a:r>
            <a:r>
              <a:rPr lang="ja-JP" altLang="en-US" sz="1800" b="1" u="sng" dirty="0" smtClean="0"/>
              <a:t>「コミュニケーション　２級</a:t>
            </a:r>
            <a:r>
              <a:rPr lang="ja-JP" altLang="en-US" sz="1800" b="1" u="sng" dirty="0">
                <a:solidFill>
                  <a:prstClr val="black"/>
                </a:solidFill>
              </a:rPr>
              <a:t>」 </a:t>
            </a:r>
            <a:r>
              <a:rPr lang="ja-JP" altLang="en-US" sz="1800" b="1" u="sng" dirty="0" smtClean="0"/>
              <a:t>認定試験の ご案内</a:t>
            </a:r>
            <a:r>
              <a:rPr lang="ja-JP" altLang="en-US" sz="1800" dirty="0" smtClean="0"/>
              <a:t>　　　</a:t>
            </a:r>
            <a:r>
              <a:rPr lang="en-US" altLang="ja-JP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</a:t>
            </a:r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年５月吉日</a:t>
            </a:r>
            <a:endParaRPr kumimoji="1" lang="ja-JP" altLang="en-US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8349" y="497539"/>
            <a:ext cx="6425379" cy="721661"/>
          </a:xfrm>
        </p:spPr>
        <p:txBody>
          <a:bodyPr>
            <a:normAutofit lnSpcReduction="10000"/>
          </a:bodyPr>
          <a:lstStyle/>
          <a:p>
            <a:pPr algn="l"/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ＮＰＯ法人 子供・若者支援センター主催・認定の市民講座を、４０時間以上受講された</a:t>
            </a:r>
            <a:endParaRPr lang="en-US" altLang="ja-JP" sz="13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皆様を対象に「コミュニケーション２級」の資格認定試験を行います。合格者には、合否判定</a:t>
            </a:r>
            <a:r>
              <a:rPr lang="ja-JP" altLang="en-US" sz="11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及び、</a:t>
            </a:r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資格認定証を授与致します。受験希望者は、下記の要領に従って、受験の申請をお願いします。</a:t>
            </a:r>
          </a:p>
          <a:p>
            <a:pPr algn="l"/>
            <a:endParaRPr kumimoji="1" lang="ja-JP" altLang="en-US" sz="16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275677" y="3627446"/>
            <a:ext cx="6404015" cy="1558884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「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資格認定試験の申込み」</a:t>
            </a:r>
            <a:endParaRPr lang="en-US" altLang="ja-JP" sz="1400" b="1" u="sng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（１） 申込み締切日 </a:t>
            </a:r>
            <a:r>
              <a:rPr lang="en-US" altLang="ja-JP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;  201</a:t>
            </a:r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５年 </a:t>
            </a:r>
            <a:r>
              <a:rPr lang="en-US" altLang="ja-JP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２月 ２０日</a:t>
            </a:r>
            <a:r>
              <a:rPr lang="ja-JP" altLang="en-US" sz="12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（日）　　　（</a:t>
            </a:r>
            <a:r>
              <a:rPr lang="en-US" altLang="ja-JP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※</a:t>
            </a:r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費用の払込確認を持って受付とします。）</a:t>
            </a:r>
            <a:endParaRPr lang="en-US" altLang="ja-JP" sz="12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（２） 申込み方法； メール（</a:t>
            </a:r>
            <a:r>
              <a:rPr lang="en-US" altLang="ja-JP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hlinkClick r:id="rId2"/>
              </a:rPr>
              <a:t>koyanohiroyuki@nifty.com</a:t>
            </a:r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）　または、ＦＡＸ：</a:t>
            </a:r>
            <a:r>
              <a:rPr lang="en-US" altLang="ja-JP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0476-29-4225</a:t>
            </a:r>
            <a:endParaRPr lang="en-US" altLang="ja-JP" sz="12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en-US" altLang="ja-JP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① 氏名</a:t>
            </a:r>
            <a:r>
              <a:rPr lang="ja-JP" altLang="en-US" sz="12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②　住所　③ 生年月日　④　電話　　③ Ｅ</a:t>
            </a:r>
            <a:r>
              <a:rPr lang="en-US" altLang="ja-JP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-mail</a:t>
            </a:r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・アドレス</a:t>
            </a:r>
          </a:p>
          <a:p>
            <a:pPr algn="l"/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（２） 受験費用 ； ￥３，０００    ＜振込先； 郵便局（ＡＴＭ）＞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en-US" altLang="ja-JP" sz="1200" b="1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ja-JP" sz="1200" b="1" dirty="0" smtClean="0">
                <a:solidFill>
                  <a:schemeClr val="tx1"/>
                </a:solidFill>
                <a:latin typeface="+mj-ea"/>
                <a:ea typeface="+mj-ea"/>
              </a:rPr>
              <a:t>   </a:t>
            </a:r>
            <a:r>
              <a:rPr lang="en-US" altLang="ja-JP" sz="1200" b="1" dirty="0" smtClean="0">
                <a:solidFill>
                  <a:schemeClr val="tx1"/>
                </a:solidFill>
                <a:latin typeface="+mn-ea"/>
              </a:rPr>
              <a:t>〈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記号</a:t>
            </a:r>
            <a:r>
              <a:rPr lang="en-US" altLang="ja-JP" sz="1200" b="1" dirty="0" smtClean="0">
                <a:solidFill>
                  <a:schemeClr val="tx1"/>
                </a:solidFill>
                <a:latin typeface="+mn-ea"/>
              </a:rPr>
              <a:t>〉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 １０５８０　</a:t>
            </a:r>
            <a:r>
              <a:rPr lang="en-US" altLang="ja-JP" sz="1200" b="1" dirty="0" smtClean="0">
                <a:solidFill>
                  <a:schemeClr val="tx1"/>
                </a:solidFill>
                <a:latin typeface="+mn-ea"/>
              </a:rPr>
              <a:t>〈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番号</a:t>
            </a:r>
            <a:r>
              <a:rPr lang="en-US" altLang="ja-JP" sz="1200" b="1" dirty="0" smtClean="0">
                <a:solidFill>
                  <a:schemeClr val="tx1"/>
                </a:solidFill>
                <a:latin typeface="+mn-ea"/>
              </a:rPr>
              <a:t>〉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 ４７０２２０２１   </a:t>
            </a:r>
            <a:r>
              <a:rPr lang="en-US" altLang="ja-JP" sz="1200" b="1" dirty="0" smtClean="0">
                <a:solidFill>
                  <a:schemeClr val="tx1"/>
                </a:solidFill>
                <a:latin typeface="+mn-ea"/>
              </a:rPr>
              <a:t>〈 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名まえ</a:t>
            </a:r>
            <a:r>
              <a:rPr lang="en-US" altLang="ja-JP" sz="1200" b="1" dirty="0" smtClean="0">
                <a:solidFill>
                  <a:schemeClr val="tx1"/>
                </a:solidFill>
                <a:latin typeface="+mn-ea"/>
              </a:rPr>
              <a:t>〉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 トクヒ）　コドモ　ワカモノシエンセンター 　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222313" y="2208113"/>
            <a:ext cx="6438056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「コミュニケーション２級」資格認定試験の内容について</a:t>
            </a:r>
          </a:p>
          <a:p>
            <a:pPr algn="l"/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（１） 受験資格 ； </a:t>
            </a:r>
            <a:r>
              <a:rPr lang="ja-JP" altLang="en-US" sz="12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ＮＰＯ法人 子供・若者支援</a:t>
            </a:r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センター認定講座を ４０時間以上受講した方。</a:t>
            </a:r>
          </a:p>
          <a:p>
            <a:pPr algn="l"/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（２） 試験内容 ； ①筆記試験（６０分）：受講テキストから出題。</a:t>
            </a:r>
            <a:endParaRPr lang="en-US" altLang="ja-JP" sz="12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2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②実技試験（１０分）：受講者（話し手、聞き手役）が１０分交代で行う。</a:t>
            </a:r>
            <a:endParaRPr lang="en-US" altLang="ja-JP" sz="12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（３） 試験日時 ； </a:t>
            </a:r>
            <a:r>
              <a:rPr lang="en-US" altLang="ja-JP" sz="12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2016</a:t>
            </a:r>
            <a:r>
              <a:rPr lang="ja-JP" altLang="en-US" sz="12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年２月</a:t>
            </a:r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２１日</a:t>
            </a:r>
            <a:r>
              <a:rPr lang="ja-JP" altLang="en-US" sz="12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（日</a:t>
            </a:r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）　１２時４０分まで集合、１３時試験開始　　</a:t>
            </a:r>
            <a:endParaRPr lang="en-US" altLang="ja-JP" sz="12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2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（４）試験場所 ； 公津の杜ｺﾐｭﾆﾃｨｾﾝﾀｰ（ﾓﾘﾝﾋﾟｱ） ２階会議室</a:t>
            </a:r>
            <a:endParaRPr lang="ja-JP" altLang="en-US" sz="12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253209" y="5222596"/>
            <a:ext cx="6426483" cy="20137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500" b="1" u="sng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「</a:t>
            </a:r>
            <a:r>
              <a:rPr lang="ja-JP" altLang="en-US" sz="15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合否通知及び、資格認定証の発行について」</a:t>
            </a:r>
            <a:endParaRPr lang="en-US" altLang="ja-JP" sz="1500" b="1" u="sng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（１）合否通知 </a:t>
            </a:r>
            <a:r>
              <a:rPr lang="ja-JP" altLang="en-US" sz="13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； </a:t>
            </a:r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試験終了、１ヶ月後</a:t>
            </a:r>
            <a:r>
              <a:rPr lang="ja-JP" altLang="en-US" sz="13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に 「合格」 「不合格」 </a:t>
            </a:r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を通知します。</a:t>
            </a:r>
            <a:endParaRPr lang="ja-JP" altLang="en-US" sz="13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（２）資格認定書 ； 合格者は、当ＮＰＯ法人、資格認定・入会金 ￥５，０００　の入金を確認後、認定カード及び、　　</a:t>
            </a:r>
            <a:endParaRPr lang="en-US" altLang="ja-JP" sz="13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認定証を授与します。同時に、当</a:t>
            </a:r>
            <a:r>
              <a:rPr lang="en-US" altLang="ja-JP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NPO</a:t>
            </a:r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法人会員となります。</a:t>
            </a:r>
            <a:endParaRPr lang="en-US" altLang="ja-JP" sz="13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年会費は、翌々年度以降、￥５</a:t>
            </a:r>
            <a:r>
              <a:rPr lang="en-US" altLang="ja-JP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.000</a:t>
            </a:r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円です。　　　</a:t>
            </a:r>
            <a:endParaRPr lang="en-US" altLang="ja-JP" sz="13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ただし、年会費未納の場合は、資格認定の効力を失います。（認定カード返却）</a:t>
            </a:r>
            <a:endParaRPr lang="ja-JP" altLang="en-US" sz="13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</a:t>
            </a:r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２） 取得特典 ；当ＮＰＯ法人開催市民講座や各種勉強会、１級資格認定講座、子供・若者育成</a:t>
            </a:r>
            <a:endParaRPr lang="en-US" altLang="ja-JP" sz="13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支援活動など、全て</a:t>
            </a:r>
            <a:r>
              <a:rPr lang="ja-JP" altLang="en-US" sz="13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、無料で参加</a:t>
            </a:r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できます。</a:t>
            </a:r>
            <a:endParaRPr lang="en-US" altLang="ja-JP" sz="13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en-US" altLang="ja-JP" sz="13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3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　　　　　　　</a:t>
            </a:r>
            <a:r>
              <a:rPr lang="ja-JP" altLang="en-US" sz="15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資格認定機関　「特定非営利活動法人子供・若者支援センター」</a:t>
            </a:r>
            <a:endParaRPr lang="en-US" altLang="ja-JP" sz="15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5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　　　　　　　　　　　　　　　資格認定委員会　　（問合せ：小谷野博之）</a:t>
            </a:r>
            <a:endParaRPr lang="en-US" altLang="ja-JP" sz="15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en-US" altLang="ja-JP" sz="13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61762" y="7272670"/>
            <a:ext cx="6698703" cy="1835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　　　　資格認定試験申込み書</a:t>
            </a:r>
            <a:endParaRPr lang="en-US" altLang="ja-JP" sz="1600" b="1" dirty="0" smtClean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14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（１）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氏　　名　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[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　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]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（２）　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住所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[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　　　　　　　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]</a:t>
            </a:r>
          </a:p>
          <a:p>
            <a:pPr algn="l"/>
            <a:r>
              <a:rPr lang="ja-JP" altLang="en-US" sz="14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（３）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生年月日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[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　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]</a:t>
            </a:r>
            <a:r>
              <a:rPr lang="ja-JP" altLang="en-US" sz="14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（４）　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電話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[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　　　　　　　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]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　　　　　　　　　　　　　　　　　　　　　　　　　　　　　　　　　　　　　　　　　　　</a:t>
            </a:r>
            <a:r>
              <a:rPr lang="ja-JP" altLang="en-US" sz="14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</a:t>
            </a:r>
          </a:p>
          <a:p>
            <a:pPr algn="l"/>
            <a:r>
              <a:rPr lang="ja-JP" altLang="en-US" sz="14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（５）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Ｅ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-Mail [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　　　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] </a:t>
            </a:r>
            <a:r>
              <a:rPr lang="en-US" altLang="ja-JP" sz="14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           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Ｆａｘ 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[                                      ]</a:t>
            </a:r>
          </a:p>
          <a:p>
            <a:pPr algn="l"/>
            <a:r>
              <a:rPr lang="ja-JP" altLang="en-US" sz="14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（６）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入金日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[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　　 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]</a:t>
            </a:r>
            <a:endParaRPr lang="ja-JP" altLang="en-US" sz="1400" b="1" u="sng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192086" y="7211225"/>
            <a:ext cx="6438056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サブタイトル 2"/>
          <p:cNvSpPr txBox="1">
            <a:spLocks/>
          </p:cNvSpPr>
          <p:nvPr/>
        </p:nvSpPr>
        <p:spPr>
          <a:xfrm>
            <a:off x="1844824" y="8761195"/>
            <a:ext cx="4915641" cy="3055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（送付先）　</a:t>
            </a:r>
            <a:r>
              <a:rPr lang="en-US" altLang="ja-JP" sz="16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hlinkClick r:id="rId2"/>
              </a:rPr>
              <a:t>koyanohiroyuki@nifty.com</a:t>
            </a:r>
            <a:r>
              <a:rPr lang="ja-JP" altLang="en-US" sz="16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電話（Ｆａｘ）</a:t>
            </a:r>
            <a:r>
              <a:rPr lang="en-US" altLang="ja-JP" sz="1600" b="1" dirty="0" smtClean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0476-29-4225</a:t>
            </a:r>
            <a:endParaRPr lang="ja-JP" altLang="en-US" sz="16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269031" y="1187624"/>
            <a:ext cx="6391338" cy="959045"/>
          </a:xfrm>
          <a:prstGeom prst="rect">
            <a:avLst/>
          </a:prstGeom>
          <a:ln w="9525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・</a:t>
            </a:r>
            <a:r>
              <a:rPr lang="ja-JP" altLang="en-US" sz="10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地域で必要な人材は、地域で育てることを目標に「コミュニケーション ２級」スキル保持者は、傾聴技法を</a:t>
            </a:r>
            <a:endParaRPr lang="en-US" altLang="ja-JP" sz="1000" b="1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l"/>
            <a:r>
              <a:rPr lang="ja-JP" altLang="en-US" sz="10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取得することにより、自己の成長、対人関係コミュニケーションの円滑化、第三者に対する心理的な援助、</a:t>
            </a:r>
            <a:endParaRPr lang="en-US" altLang="ja-JP" sz="1000" b="1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l"/>
            <a:r>
              <a:rPr lang="ja-JP" altLang="en-US" sz="10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特に、困難を有する子ども・若者に対する援助活動レベルであることを認定致します。</a:t>
            </a:r>
            <a:endParaRPr lang="en-US" altLang="ja-JP" sz="1000" b="1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l"/>
            <a:r>
              <a:rPr lang="ja-JP" altLang="en-US" sz="10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・更に、「コミュニケーション １級」スキル保持者は、心理相談、カウンセリング活動が行えるレベルであることを</a:t>
            </a:r>
            <a:endParaRPr lang="en-US" altLang="ja-JP" sz="1000" b="1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l"/>
            <a:r>
              <a:rPr lang="ja-JP" altLang="en-US" sz="10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認定致します。（１級については、当法人の認定資格委員会にて、別途、受験要件などお知らせいたします）</a:t>
            </a:r>
            <a:endParaRPr lang="en-US" altLang="ja-JP" sz="1000" b="1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7293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193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　　　　　「コミュニケーション　２級」 認定試験の ご案内　　　27年５月吉日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「コミュニケーション二級資格試験」のご案内</dc:title>
  <dc:creator>FJ-USER</dc:creator>
  <cp:lastModifiedBy>Owner</cp:lastModifiedBy>
  <cp:revision>52</cp:revision>
  <cp:lastPrinted>2015-05-17T05:38:25Z</cp:lastPrinted>
  <dcterms:created xsi:type="dcterms:W3CDTF">2015-05-12T20:14:52Z</dcterms:created>
  <dcterms:modified xsi:type="dcterms:W3CDTF">2015-06-04T16:34:47Z</dcterms:modified>
</cp:coreProperties>
</file>